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866F893-5E0B-4299-9E2E-43C127EE2C9E}"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4217541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866F893-5E0B-4299-9E2E-43C127EE2C9E}"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2492390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866F893-5E0B-4299-9E2E-43C127EE2C9E}"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832CE-FDD8-4252-9E01-760B82EF4D09}"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13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866F893-5E0B-4299-9E2E-43C127EE2C9E}"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1147340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866F893-5E0B-4299-9E2E-43C127EE2C9E}"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832CE-FDD8-4252-9E01-760B82EF4D09}"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03335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866F893-5E0B-4299-9E2E-43C127EE2C9E}"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33801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866F893-5E0B-4299-9E2E-43C127EE2C9E}"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443749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866F893-5E0B-4299-9E2E-43C127EE2C9E}"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278483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866F893-5E0B-4299-9E2E-43C127EE2C9E}"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2248775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8866F893-5E0B-4299-9E2E-43C127EE2C9E}" type="datetimeFigureOut">
              <a:rPr lang="tr-TR" smtClean="0"/>
              <a:t>2.11.2022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127016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866F893-5E0B-4299-9E2E-43C127EE2C9E}" type="datetimeFigureOut">
              <a:rPr lang="tr-TR" smtClean="0"/>
              <a:t>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408742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866F893-5E0B-4299-9E2E-43C127EE2C9E}" type="datetimeFigureOut">
              <a:rPr lang="tr-TR" smtClean="0"/>
              <a:t>2.11.2022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162740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866F893-5E0B-4299-9E2E-43C127EE2C9E}" type="datetimeFigureOut">
              <a:rPr lang="tr-TR" smtClean="0"/>
              <a:t>2.11.2022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773537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66F893-5E0B-4299-9E2E-43C127EE2C9E}" type="datetimeFigureOut">
              <a:rPr lang="tr-TR" smtClean="0"/>
              <a:t>2.11.2022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17098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866F893-5E0B-4299-9E2E-43C127EE2C9E}" type="datetimeFigureOut">
              <a:rPr lang="tr-TR" smtClean="0"/>
              <a:t>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206951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8866F893-5E0B-4299-9E2E-43C127EE2C9E}" type="datetimeFigureOut">
              <a:rPr lang="tr-TR" smtClean="0"/>
              <a:t>2.11.2022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DF832CE-FDD8-4252-9E01-760B82EF4D09}" type="slidenum">
              <a:rPr lang="tr-TR" smtClean="0"/>
              <a:t>‹#›</a:t>
            </a:fld>
            <a:endParaRPr lang="tr-TR"/>
          </a:p>
        </p:txBody>
      </p:sp>
    </p:spTree>
    <p:extLst>
      <p:ext uri="{BB962C8B-B14F-4D97-AF65-F5344CB8AC3E}">
        <p14:creationId xmlns:p14="http://schemas.microsoft.com/office/powerpoint/2010/main" val="901068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66F893-5E0B-4299-9E2E-43C127EE2C9E}" type="datetimeFigureOut">
              <a:rPr lang="tr-TR" smtClean="0"/>
              <a:t>2.11.2022</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1DF832CE-FDD8-4252-9E01-760B82EF4D09}" type="slidenum">
              <a:rPr lang="tr-TR" smtClean="0"/>
              <a:t>‹#›</a:t>
            </a:fld>
            <a:endParaRPr lang="tr-TR"/>
          </a:p>
        </p:txBody>
      </p:sp>
    </p:spTree>
    <p:extLst>
      <p:ext uri="{BB962C8B-B14F-4D97-AF65-F5344CB8AC3E}">
        <p14:creationId xmlns:p14="http://schemas.microsoft.com/office/powerpoint/2010/main" val="115625313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5400" b="1" dirty="0" smtClean="0">
                <a:solidFill>
                  <a:srgbClr val="7030A0"/>
                </a:solidFill>
              </a:rPr>
              <a:t/>
            </a:r>
            <a:br>
              <a:rPr lang="tr-TR" sz="5400" b="1" dirty="0" smtClean="0">
                <a:solidFill>
                  <a:srgbClr val="7030A0"/>
                </a:solidFill>
              </a:rPr>
            </a:br>
            <a:r>
              <a:rPr lang="tr-TR" sz="5400" b="1" dirty="0" smtClean="0">
                <a:solidFill>
                  <a:srgbClr val="7030A0"/>
                </a:solidFill>
              </a:rPr>
              <a:t>ÇOCUKLARDA </a:t>
            </a:r>
            <a:r>
              <a:rPr lang="tr-TR" sz="5400" b="1" dirty="0">
                <a:solidFill>
                  <a:srgbClr val="7030A0"/>
                </a:solidFill>
              </a:rPr>
              <a:t>ÖZ DİSİPLİN</a:t>
            </a:r>
            <a:r>
              <a:rPr lang="tr-TR" dirty="0"/>
              <a:t/>
            </a:r>
            <a:br>
              <a:rPr lang="tr-TR" dirty="0"/>
            </a:br>
            <a:endParaRPr lang="tr-TR" dirty="0"/>
          </a:p>
        </p:txBody>
      </p:sp>
      <p:pic>
        <p:nvPicPr>
          <p:cNvPr id="4" name="image1.jpeg"/>
          <p:cNvPicPr>
            <a:picLocks noGrp="1"/>
          </p:cNvPicPr>
          <p:nvPr>
            <p:ph idx="1"/>
          </p:nvPr>
        </p:nvPicPr>
        <p:blipFill>
          <a:blip r:embed="rId2" cstate="print"/>
          <a:stretch>
            <a:fillRect/>
          </a:stretch>
        </p:blipFill>
        <p:spPr>
          <a:xfrm>
            <a:off x="2064108" y="2160588"/>
            <a:ext cx="5823821" cy="3881437"/>
          </a:xfrm>
          <a:prstGeom prst="rect">
            <a:avLst/>
          </a:prstGeom>
        </p:spPr>
      </p:pic>
    </p:spTree>
    <p:extLst>
      <p:ext uri="{BB962C8B-B14F-4D97-AF65-F5344CB8AC3E}">
        <p14:creationId xmlns:p14="http://schemas.microsoft.com/office/powerpoint/2010/main" val="4243214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Öz Disiplin </a:t>
            </a:r>
            <a:r>
              <a:rPr lang="tr-TR" b="1" dirty="0">
                <a:solidFill>
                  <a:srgbClr val="FF0000"/>
                </a:solidFill>
              </a:rPr>
              <a:t>G</a:t>
            </a:r>
            <a:r>
              <a:rPr lang="tr-TR" b="1" dirty="0" smtClean="0">
                <a:solidFill>
                  <a:srgbClr val="FF0000"/>
                </a:solidFill>
              </a:rPr>
              <a:t>eliştirme Yolları</a:t>
            </a:r>
            <a:endParaRPr lang="tr-TR" dirty="0"/>
          </a:p>
        </p:txBody>
      </p:sp>
      <p:sp>
        <p:nvSpPr>
          <p:cNvPr id="3" name="İçerik Yer Tutucusu 2"/>
          <p:cNvSpPr>
            <a:spLocks noGrp="1"/>
          </p:cNvSpPr>
          <p:nvPr>
            <p:ph sz="half" idx="1"/>
          </p:nvPr>
        </p:nvSpPr>
        <p:spPr/>
        <p:txBody>
          <a:bodyPr>
            <a:normAutofit fontScale="62500" lnSpcReduction="20000"/>
          </a:bodyPr>
          <a:lstStyle/>
          <a:p>
            <a:r>
              <a:rPr lang="tr-TR" b="1" dirty="0"/>
              <a:t>TUTARLILIK</a:t>
            </a:r>
          </a:p>
          <a:p>
            <a:pPr marL="0" indent="0">
              <a:buNone/>
            </a:pPr>
            <a:endParaRPr lang="tr-TR" dirty="0"/>
          </a:p>
          <a:p>
            <a:r>
              <a:rPr lang="tr-TR" dirty="0"/>
              <a:t>Tutarlı davranmalıdır. Aksi durum çocukta kafa karışıklığı </a:t>
            </a:r>
            <a:r>
              <a:rPr lang="tr-TR" dirty="0" smtClean="0"/>
              <a:t>oluşturacaktır</a:t>
            </a:r>
          </a:p>
          <a:p>
            <a:endParaRPr lang="tr-TR" dirty="0"/>
          </a:p>
          <a:p>
            <a:endParaRPr lang="tr-TR" dirty="0" smtClean="0"/>
          </a:p>
          <a:p>
            <a:endParaRPr lang="tr-TR" dirty="0"/>
          </a:p>
        </p:txBody>
      </p:sp>
      <p:sp>
        <p:nvSpPr>
          <p:cNvPr id="4" name="İçerik Yer Tutucusu 3"/>
          <p:cNvSpPr>
            <a:spLocks noGrp="1"/>
          </p:cNvSpPr>
          <p:nvPr>
            <p:ph sz="half" idx="2"/>
          </p:nvPr>
        </p:nvSpPr>
        <p:spPr/>
        <p:txBody>
          <a:bodyPr>
            <a:normAutofit fontScale="62500" lnSpcReduction="20000"/>
          </a:bodyPr>
          <a:lstStyle/>
          <a:p>
            <a:r>
              <a:rPr lang="tr-TR" b="1" dirty="0"/>
              <a:t>ÇOCUKLA KONUŞMAK</a:t>
            </a:r>
          </a:p>
          <a:p>
            <a:r>
              <a:rPr lang="tr-TR" dirty="0"/>
              <a:t>Yaşadıkları olaylar hakkında konuşmalar çocukların duygularını anlama ve bunlarla başa çıkma stratejilerini şekillendirmeye yardımcı olur.</a:t>
            </a:r>
          </a:p>
          <a:p>
            <a:r>
              <a:rPr lang="tr-TR" dirty="0"/>
              <a:t>Duyguları etiketlemek ve tanımlamak için daha fazla kelime kullanılan yerde duyguları hakkında çocuklar daha rahat konuşur.</a:t>
            </a:r>
          </a:p>
          <a:p>
            <a:r>
              <a:rPr lang="tr-TR" dirty="0"/>
              <a:t>Çocuklar duyguları hakkında konuşabildiklerinde duygularını ifade etme yetenekleri gelişir. Örneğin kurabiye alamayınca öfke nöbeti geçirmek yerine “kurabiye yiyemediğim için kötüyüm!” diyebilir. Bu sayede çocuklar duygularını düzenleme/yönetme becerileri kazanır</a:t>
            </a:r>
            <a:r>
              <a:rPr lang="tr-TR" dirty="0" smtClean="0"/>
              <a:t>.</a:t>
            </a:r>
          </a:p>
          <a:p>
            <a:r>
              <a:rPr lang="tr-TR" dirty="0" smtClean="0"/>
              <a:t>Duygular </a:t>
            </a:r>
            <a:r>
              <a:rPr lang="tr-TR" dirty="0"/>
              <a:t>hakkında konuşmak, çocukların kendi ve başkalarının duygularını anlamalarını geliştirir.</a:t>
            </a:r>
          </a:p>
          <a:p>
            <a:r>
              <a:rPr lang="tr-TR" dirty="0" smtClean="0"/>
              <a:t>Sevgi </a:t>
            </a:r>
            <a:r>
              <a:rPr lang="tr-TR" dirty="0"/>
              <a:t>dilini kullanmak özellikle bu dönemdeki çocuklar için çok önemlidir.</a:t>
            </a:r>
          </a:p>
          <a:p>
            <a:endParaRPr lang="tr-TR" dirty="0"/>
          </a:p>
        </p:txBody>
      </p:sp>
      <p:sp>
        <p:nvSpPr>
          <p:cNvPr id="6" name="Rectangle 81"/>
          <p:cNvSpPr>
            <a:spLocks noChangeArrowheads="1"/>
          </p:cNvSpPr>
          <p:nvPr/>
        </p:nvSpPr>
        <p:spPr bwMode="auto">
          <a:xfrm>
            <a:off x="8879840" y="16589375"/>
            <a:ext cx="1407160" cy="1662430"/>
          </a:xfrm>
          <a:prstGeom prst="rect">
            <a:avLst/>
          </a:prstGeom>
          <a:solidFill>
            <a:srgbClr val="8A13D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pic>
        <p:nvPicPr>
          <p:cNvPr id="8" name="Picture 8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3338" y="3622431"/>
            <a:ext cx="2795954" cy="283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920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Öz Disiplin Geliştirme Yolları</a:t>
            </a:r>
            <a:endParaRPr lang="tr-TR" dirty="0"/>
          </a:p>
        </p:txBody>
      </p:sp>
      <p:sp>
        <p:nvSpPr>
          <p:cNvPr id="3" name="İçerik Yer Tutucusu 2"/>
          <p:cNvSpPr>
            <a:spLocks noGrp="1"/>
          </p:cNvSpPr>
          <p:nvPr>
            <p:ph sz="half" idx="1"/>
          </p:nvPr>
        </p:nvSpPr>
        <p:spPr/>
        <p:txBody>
          <a:bodyPr>
            <a:normAutofit fontScale="92500" lnSpcReduction="20000"/>
          </a:bodyPr>
          <a:lstStyle/>
          <a:p>
            <a:r>
              <a:rPr lang="tr-TR" b="1" dirty="0" smtClean="0"/>
              <a:t>TEPKİLERİMİZ</a:t>
            </a:r>
          </a:p>
          <a:p>
            <a:r>
              <a:rPr lang="tr-TR" dirty="0" smtClean="0"/>
              <a:t>Çocuklarımızın </a:t>
            </a:r>
            <a:r>
              <a:rPr lang="tr-TR" dirty="0"/>
              <a:t>davranışlarına karşı vereceğimiz tepkilerimiz onların ileride nasıl bir kişi olacaklarını </a:t>
            </a:r>
            <a:r>
              <a:rPr lang="tr-TR" dirty="0" smtClean="0"/>
              <a:t>belirleyecektir.</a:t>
            </a:r>
          </a:p>
          <a:p>
            <a:r>
              <a:rPr lang="tr-TR" dirty="0" smtClean="0"/>
              <a:t>Olumlu yönlerini öne çıkarıp teşvik </a:t>
            </a:r>
            <a:r>
              <a:rPr lang="tr-TR" dirty="0"/>
              <a:t>edici bir dil kullanmak öz disiplin becerilerine katkıda bulunacaktır</a:t>
            </a:r>
          </a:p>
        </p:txBody>
      </p:sp>
      <p:sp>
        <p:nvSpPr>
          <p:cNvPr id="4" name="İçerik Yer Tutucusu 3"/>
          <p:cNvSpPr>
            <a:spLocks noGrp="1"/>
          </p:cNvSpPr>
          <p:nvPr>
            <p:ph sz="half" idx="2"/>
          </p:nvPr>
        </p:nvSpPr>
        <p:spPr>
          <a:xfrm>
            <a:off x="5089970" y="2160589"/>
            <a:ext cx="6041092" cy="1883873"/>
          </a:xfrm>
        </p:spPr>
        <p:txBody>
          <a:bodyPr>
            <a:normAutofit fontScale="92500" lnSpcReduction="20000"/>
          </a:bodyPr>
          <a:lstStyle/>
          <a:p>
            <a:r>
              <a:rPr lang="tr-TR" b="1" dirty="0"/>
              <a:t>DUYGULARI ÖĞRETMEK</a:t>
            </a:r>
          </a:p>
          <a:p>
            <a:r>
              <a:rPr lang="tr-TR" sz="2400" dirty="0" smtClean="0"/>
              <a:t>Duygular hakkında konuşmak ve tartışmak çocuklara duyguları öğretecek bu sayede kendisini ve başkalarını daha iyi anlayarak sağlıklı ilişkiler geliştirmelerine katkıda bulunulur.</a:t>
            </a:r>
          </a:p>
          <a:p>
            <a:endParaRPr lang="tr-TR" dirty="0" smtClean="0"/>
          </a:p>
          <a:p>
            <a:endParaRPr lang="tr-TR" dirty="0"/>
          </a:p>
        </p:txBody>
      </p:sp>
      <p:pic>
        <p:nvPicPr>
          <p:cNvPr id="5" name="Picture 8"/>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9237" y="4274651"/>
            <a:ext cx="4366846" cy="214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323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Öz Disiplin Geliştirme Yolları</a:t>
            </a:r>
            <a:endParaRPr lang="tr-TR" dirty="0"/>
          </a:p>
        </p:txBody>
      </p:sp>
      <p:sp>
        <p:nvSpPr>
          <p:cNvPr id="3" name="İçerik Yer Tutucusu 2"/>
          <p:cNvSpPr>
            <a:spLocks noGrp="1"/>
          </p:cNvSpPr>
          <p:nvPr>
            <p:ph sz="half" idx="1"/>
          </p:nvPr>
        </p:nvSpPr>
        <p:spPr/>
        <p:txBody>
          <a:bodyPr>
            <a:normAutofit lnSpcReduction="10000"/>
          </a:bodyPr>
          <a:lstStyle/>
          <a:p>
            <a:r>
              <a:rPr lang="tr-TR" b="1" dirty="0"/>
              <a:t>GİRİŞİM DUYGULARININ DESTEKLENMESİ</a:t>
            </a:r>
          </a:p>
          <a:p>
            <a:r>
              <a:rPr lang="tr-TR" dirty="0"/>
              <a:t>Girişim	duygusu	benliğin	olumlu	yönde gelişmesinde önemli rol oynar.</a:t>
            </a:r>
          </a:p>
          <a:p>
            <a:r>
              <a:rPr lang="tr-TR" dirty="0"/>
              <a:t>Çocuğun benliği, onun için önemli olan kişilerin görüşlerinden etkilenir.</a:t>
            </a:r>
          </a:p>
          <a:p>
            <a:r>
              <a:rPr lang="tr-TR" dirty="0"/>
              <a:t>Benlik algısı yüksek , kendini seven ve kendinin farkında olan bireylerin iç kaynakları doludur. Kendilerini kontrol etmekte daha başarılıdırlar.</a:t>
            </a:r>
          </a:p>
          <a:p>
            <a:endParaRPr lang="tr-TR" dirty="0"/>
          </a:p>
        </p:txBody>
      </p:sp>
      <p:sp>
        <p:nvSpPr>
          <p:cNvPr id="4" name="İçerik Yer Tutucusu 3"/>
          <p:cNvSpPr>
            <a:spLocks noGrp="1"/>
          </p:cNvSpPr>
          <p:nvPr>
            <p:ph sz="half" idx="2"/>
          </p:nvPr>
        </p:nvSpPr>
        <p:spPr/>
        <p:txBody>
          <a:bodyPr>
            <a:normAutofit lnSpcReduction="10000"/>
          </a:bodyPr>
          <a:lstStyle/>
          <a:p>
            <a:r>
              <a:rPr lang="tr-TR" b="1" dirty="0"/>
              <a:t>BECERİ KAZANDIRMA</a:t>
            </a:r>
            <a:endParaRPr lang="tr-TR" dirty="0"/>
          </a:p>
          <a:p>
            <a:pPr marL="0" indent="0">
              <a:buNone/>
            </a:pPr>
            <a:endParaRPr lang="tr-TR" dirty="0"/>
          </a:p>
          <a:p>
            <a:r>
              <a:rPr lang="tr-TR" dirty="0"/>
              <a:t>Çocuğun yaşamında akademik başarı kadar becerileri de önemli olmalı.</a:t>
            </a:r>
          </a:p>
          <a:p>
            <a:r>
              <a:rPr lang="tr-TR" dirty="0"/>
              <a:t>Öz bakım becerileri ile başlayan süreç, sosyal hayatta kazanabileceği beceriler ile devam eder. Yaşına uygun beceriler kazanma konusunda çocuğa sorumluluk verilmesi önemlidir.</a:t>
            </a:r>
          </a:p>
          <a:p>
            <a:endParaRPr lang="tr-TR" dirty="0"/>
          </a:p>
        </p:txBody>
      </p:sp>
    </p:spTree>
    <p:extLst>
      <p:ext uri="{BB962C8B-B14F-4D97-AF65-F5344CB8AC3E}">
        <p14:creationId xmlns:p14="http://schemas.microsoft.com/office/powerpoint/2010/main" val="867372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Öz Disiplin Geliştirme Yolları</a:t>
            </a:r>
            <a:endParaRPr lang="tr-TR" dirty="0"/>
          </a:p>
        </p:txBody>
      </p:sp>
      <p:sp>
        <p:nvSpPr>
          <p:cNvPr id="3" name="İçerik Yer Tutucusu 2"/>
          <p:cNvSpPr>
            <a:spLocks noGrp="1"/>
          </p:cNvSpPr>
          <p:nvPr>
            <p:ph sz="half" idx="1"/>
          </p:nvPr>
        </p:nvSpPr>
        <p:spPr/>
        <p:txBody>
          <a:bodyPr>
            <a:normAutofit fontScale="92500" lnSpcReduction="10000"/>
          </a:bodyPr>
          <a:lstStyle/>
          <a:p>
            <a:pPr marL="0" indent="0">
              <a:buNone/>
            </a:pPr>
            <a:r>
              <a:rPr lang="tr-TR" b="1" dirty="0" smtClean="0"/>
              <a:t>     İLTİFAT</a:t>
            </a:r>
            <a:endParaRPr lang="tr-TR" dirty="0"/>
          </a:p>
          <a:p>
            <a:r>
              <a:rPr lang="tr-TR" sz="2400" dirty="0"/>
              <a:t>Çocuklara yönelik yapılacak iltifatların sadece akademik başarı ve fiziksel özelliklerine yönelik değil becerilerine yönelik olması önemlidir</a:t>
            </a:r>
            <a:r>
              <a:rPr lang="tr-TR" sz="2400" dirty="0" smtClean="0"/>
              <a:t>.</a:t>
            </a:r>
          </a:p>
          <a:p>
            <a:endParaRPr lang="tr-TR" sz="2400" dirty="0"/>
          </a:p>
          <a:p>
            <a:endParaRPr lang="tr-TR" sz="2400" dirty="0"/>
          </a:p>
          <a:p>
            <a:pPr marL="0" indent="0" algn="ctr">
              <a:buNone/>
            </a:pPr>
            <a:r>
              <a:rPr lang="tr-TR" sz="2400" b="1" dirty="0"/>
              <a:t>UNUTMAYIN MARİFET İLTİFATA TABİDİR</a:t>
            </a:r>
            <a:r>
              <a:rPr lang="tr-TR" sz="2400" b="1" dirty="0" smtClean="0"/>
              <a:t>.</a:t>
            </a:r>
          </a:p>
          <a:p>
            <a:endParaRPr lang="tr-TR" dirty="0"/>
          </a:p>
        </p:txBody>
      </p:sp>
      <p:sp>
        <p:nvSpPr>
          <p:cNvPr id="10" name="İçerik Yer Tutucusu 9"/>
          <p:cNvSpPr>
            <a:spLocks noGrp="1"/>
          </p:cNvSpPr>
          <p:nvPr>
            <p:ph sz="half" idx="2"/>
          </p:nvPr>
        </p:nvSpPr>
        <p:spPr>
          <a:xfrm>
            <a:off x="6312877" y="1690688"/>
            <a:ext cx="5181600" cy="4351338"/>
          </a:xfrm>
        </p:spPr>
        <p:txBody>
          <a:bodyPr>
            <a:normAutofit fontScale="92500" lnSpcReduction="10000"/>
          </a:bodyPr>
          <a:lstStyle/>
          <a:p>
            <a:endParaRPr lang="tr-TR" dirty="0"/>
          </a:p>
        </p:txBody>
      </p:sp>
      <p:pic>
        <p:nvPicPr>
          <p:cNvPr id="5" name="Picture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8884" y="2620107"/>
            <a:ext cx="3276600" cy="233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805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ÖZ DİSİPLİN / ÖZ DÜZENLEME</a:t>
            </a:r>
            <a:endParaRPr lang="tr-TR" dirty="0">
              <a:solidFill>
                <a:srgbClr val="FF0000"/>
              </a:solidFill>
            </a:endParaRPr>
          </a:p>
        </p:txBody>
      </p:sp>
      <p:sp>
        <p:nvSpPr>
          <p:cNvPr id="3" name="İçerik Yer Tutucusu 2"/>
          <p:cNvSpPr>
            <a:spLocks noGrp="1"/>
          </p:cNvSpPr>
          <p:nvPr>
            <p:ph idx="1"/>
          </p:nvPr>
        </p:nvSpPr>
        <p:spPr/>
        <p:txBody>
          <a:bodyPr/>
          <a:lstStyle/>
          <a:p>
            <a:r>
              <a:rPr lang="tr-TR" b="1" dirty="0"/>
              <a:t>Kişinin davranışlarını yönlendirmesi ve gerektiği zaman onları bastırma yeteneğidir</a:t>
            </a:r>
            <a:r>
              <a:rPr lang="tr-TR" b="1" dirty="0" smtClean="0"/>
              <a:t>.</a:t>
            </a:r>
          </a:p>
          <a:p>
            <a:endParaRPr lang="tr-TR" dirty="0"/>
          </a:p>
          <a:p>
            <a:r>
              <a:rPr lang="tr-TR" b="1" dirty="0"/>
              <a:t>Ve ya kişinin amaçlarını gerçekleştirmek için duygusal tepkilerini kontrol edebilmesidir.</a:t>
            </a:r>
            <a:endParaRPr lang="tr-TR" dirty="0"/>
          </a:p>
          <a:p>
            <a:endParaRPr lang="tr-TR" i="1" dirty="0"/>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3987792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dirty="0" smtClean="0">
                <a:solidFill>
                  <a:srgbClr val="FF0000"/>
                </a:solidFill>
              </a:rPr>
              <a:t>NEDEN</a:t>
            </a:r>
            <a:r>
              <a:rPr lang="tr-TR" dirty="0" smtClean="0">
                <a:solidFill>
                  <a:srgbClr val="FF0000"/>
                </a:solidFill>
              </a:rPr>
              <a:t>    </a:t>
            </a:r>
            <a:r>
              <a:rPr lang="tr-TR" b="1" dirty="0" smtClean="0">
                <a:solidFill>
                  <a:srgbClr val="FF0000"/>
                </a:solidFill>
              </a:rPr>
              <a:t>ÖZ DİSİPLİN   </a:t>
            </a:r>
            <a:endParaRPr lang="tr-TR" dirty="0">
              <a:solidFill>
                <a:srgbClr val="FF0000"/>
              </a:solidFill>
            </a:endParaRPr>
          </a:p>
        </p:txBody>
      </p:sp>
      <p:sp>
        <p:nvSpPr>
          <p:cNvPr id="5" name="İçerik Yer Tutucusu 4"/>
          <p:cNvSpPr>
            <a:spLocks noGrp="1"/>
          </p:cNvSpPr>
          <p:nvPr>
            <p:ph sz="half" idx="1"/>
          </p:nvPr>
        </p:nvSpPr>
        <p:spPr/>
        <p:txBody>
          <a:bodyPr>
            <a:normAutofit/>
          </a:bodyPr>
          <a:lstStyle/>
          <a:p>
            <a:r>
              <a:rPr lang="tr-TR" b="1" dirty="0"/>
              <a:t>Öz disiplin becerisine sahip olanlar, okulda ve iş yaşamında daha başarılı olma eğilimindedir</a:t>
            </a:r>
            <a:r>
              <a:rPr lang="tr-TR" b="1" dirty="0" smtClean="0"/>
              <a:t>.</a:t>
            </a:r>
          </a:p>
          <a:p>
            <a:r>
              <a:rPr lang="tr-TR" b="1" dirty="0" err="1"/>
              <a:t>Baumeister</a:t>
            </a:r>
            <a:r>
              <a:rPr lang="tr-TR" b="1" dirty="0"/>
              <a:t> öz disiplini yüksek kişilerin iyi ilişkiler kurduğunu, aynı zamanda mutlu, daha az stresli, fiziksel ve zihinsel olarak daha sağlıklı ve daha uzun yaşayan insanlar olduklarını vurgulamıştır.</a:t>
            </a:r>
            <a:endParaRPr lang="tr-TR" dirty="0"/>
          </a:p>
          <a:p>
            <a:endParaRPr lang="tr-TR" b="1" dirty="0" smtClean="0"/>
          </a:p>
          <a:p>
            <a:endParaRPr lang="tr-TR" dirty="0"/>
          </a:p>
        </p:txBody>
      </p:sp>
      <p:sp>
        <p:nvSpPr>
          <p:cNvPr id="6" name="İçerik Yer Tutucusu 5"/>
          <p:cNvSpPr>
            <a:spLocks noGrp="1"/>
          </p:cNvSpPr>
          <p:nvPr>
            <p:ph sz="half" idx="2"/>
          </p:nvPr>
        </p:nvSpPr>
        <p:spPr/>
        <p:txBody>
          <a:bodyPr>
            <a:normAutofit/>
          </a:bodyPr>
          <a:lstStyle/>
          <a:p>
            <a:endParaRPr lang="tr-TR"/>
          </a:p>
        </p:txBody>
      </p:sp>
      <p:pic>
        <p:nvPicPr>
          <p:cNvPr id="7" name="image4.jpeg"/>
          <p:cNvPicPr/>
          <p:nvPr/>
        </p:nvPicPr>
        <p:blipFill>
          <a:blip r:embed="rId2" cstate="print"/>
          <a:stretch>
            <a:fillRect/>
          </a:stretch>
        </p:blipFill>
        <p:spPr>
          <a:xfrm>
            <a:off x="5089970" y="2160589"/>
            <a:ext cx="4960776" cy="3484984"/>
          </a:xfrm>
          <a:prstGeom prst="rect">
            <a:avLst/>
          </a:prstGeom>
        </p:spPr>
      </p:pic>
      <p:sp>
        <p:nvSpPr>
          <p:cNvPr id="10"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1" name="Rectangle 190"/>
          <p:cNvSpPr>
            <a:spLocks noChangeArrowheads="1"/>
          </p:cNvSpPr>
          <p:nvPr/>
        </p:nvSpPr>
        <p:spPr bwMode="auto">
          <a:xfrm>
            <a:off x="9612630" y="10716895"/>
            <a:ext cx="674370" cy="5248275"/>
          </a:xfrm>
          <a:prstGeom prst="rect">
            <a:avLst/>
          </a:prstGeom>
          <a:solidFill>
            <a:srgbClr val="8A13DE"/>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spTree>
    <p:extLst>
      <p:ext uri="{BB962C8B-B14F-4D97-AF65-F5344CB8AC3E}">
        <p14:creationId xmlns:p14="http://schemas.microsoft.com/office/powerpoint/2010/main" val="1771221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NASIL </a:t>
            </a:r>
            <a:r>
              <a:rPr lang="tr-TR" b="1" dirty="0" err="1">
                <a:solidFill>
                  <a:srgbClr val="FF0000"/>
                </a:solidFill>
              </a:rPr>
              <a:t>GELİŞiR</a:t>
            </a:r>
            <a:r>
              <a:rPr lang="tr-TR" b="1" dirty="0"/>
              <a:t/>
            </a:r>
            <a:br>
              <a:rPr lang="tr-TR" b="1" dirty="0"/>
            </a:br>
            <a:endParaRPr lang="tr-TR" dirty="0"/>
          </a:p>
        </p:txBody>
      </p:sp>
      <p:sp>
        <p:nvSpPr>
          <p:cNvPr id="3" name="İçerik Yer Tutucusu 2"/>
          <p:cNvSpPr>
            <a:spLocks noGrp="1"/>
          </p:cNvSpPr>
          <p:nvPr>
            <p:ph sz="half" idx="1"/>
          </p:nvPr>
        </p:nvSpPr>
        <p:spPr/>
        <p:txBody>
          <a:bodyPr>
            <a:normAutofit/>
          </a:bodyPr>
          <a:lstStyle/>
          <a:p>
            <a:r>
              <a:rPr lang="tr-TR" b="1" dirty="0"/>
              <a:t>Başarılı </a:t>
            </a:r>
            <a:r>
              <a:rPr lang="tr-TR" b="1" i="1" dirty="0"/>
              <a:t>bir sosyalleşme sonucu çocukta öz </a:t>
            </a:r>
            <a:r>
              <a:rPr lang="tr-TR" b="1" dirty="0"/>
              <a:t>disiplin gelişir</a:t>
            </a:r>
            <a:r>
              <a:rPr lang="tr-TR" b="1" dirty="0" smtClean="0"/>
              <a:t>.</a:t>
            </a:r>
          </a:p>
          <a:p>
            <a:r>
              <a:rPr lang="tr-TR" b="1" dirty="0"/>
              <a:t>Öz disiplin bazı engeller ya da yasaklar koyarak kazandırılmaya </a:t>
            </a:r>
            <a:r>
              <a:rPr lang="tr-TR" b="1" dirty="0" err="1" smtClean="0"/>
              <a:t>çalışılır.Böyle</a:t>
            </a:r>
            <a:r>
              <a:rPr lang="tr-TR" b="1" dirty="0" smtClean="0"/>
              <a:t> </a:t>
            </a:r>
            <a:r>
              <a:rPr lang="tr-TR" b="1" dirty="0"/>
              <a:t>bir yaklaşım etkili </a:t>
            </a:r>
            <a:r>
              <a:rPr lang="tr-TR" b="1" dirty="0" err="1" smtClean="0"/>
              <a:t>olmaz.Çünkü</a:t>
            </a:r>
            <a:r>
              <a:rPr lang="tr-TR" b="1" dirty="0" smtClean="0"/>
              <a:t> </a:t>
            </a:r>
            <a:r>
              <a:rPr lang="tr-TR" b="1" dirty="0"/>
              <a:t>önemli olan çocuğa neden yapması gerektiğini ya da yapmaması gerektiğini anlayacağı bir şekilde açıklamaktır.</a:t>
            </a:r>
            <a:endParaRPr lang="tr-TR" dirty="0"/>
          </a:p>
          <a:p>
            <a:endParaRPr lang="tr-TR" dirty="0"/>
          </a:p>
        </p:txBody>
      </p:sp>
      <p:sp>
        <p:nvSpPr>
          <p:cNvPr id="4" name="İçerik Yer Tutucusu 3"/>
          <p:cNvSpPr>
            <a:spLocks noGrp="1"/>
          </p:cNvSpPr>
          <p:nvPr>
            <p:ph sz="half" idx="2"/>
          </p:nvPr>
        </p:nvSpPr>
        <p:spPr/>
        <p:txBody>
          <a:bodyPr>
            <a:normAutofit/>
          </a:bodyPr>
          <a:lstStyle/>
          <a:p>
            <a:endParaRPr lang="tr-TR" dirty="0"/>
          </a:p>
        </p:txBody>
      </p:sp>
      <p:grpSp>
        <p:nvGrpSpPr>
          <p:cNvPr id="5" name="Group 177"/>
          <p:cNvGrpSpPr>
            <a:grpSpLocks/>
          </p:cNvGrpSpPr>
          <p:nvPr/>
        </p:nvGrpSpPr>
        <p:grpSpPr bwMode="auto">
          <a:xfrm>
            <a:off x="4975668" y="2160589"/>
            <a:ext cx="4523791" cy="3452325"/>
            <a:chOff x="1619" y="-9020"/>
            <a:chExt cx="14580" cy="8010"/>
          </a:xfrm>
        </p:grpSpPr>
        <p:pic>
          <p:nvPicPr>
            <p:cNvPr id="6" name="Picture 1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 y="-9020"/>
              <a:ext cx="12015" cy="8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8"/>
            <p:cNvSpPr>
              <a:spLocks noChangeArrowheads="1"/>
            </p:cNvSpPr>
            <p:nvPr/>
          </p:nvSpPr>
          <p:spPr bwMode="auto">
            <a:xfrm>
              <a:off x="1619" y="-4013"/>
              <a:ext cx="14580" cy="570"/>
            </a:xfrm>
            <a:prstGeom prst="rect">
              <a:avLst/>
            </a:prstGeom>
            <a:solidFill>
              <a:srgbClr val="F4172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a:p>
          </p:txBody>
        </p:sp>
      </p:grpSp>
    </p:spTree>
    <p:extLst>
      <p:ext uri="{BB962C8B-B14F-4D97-AF65-F5344CB8AC3E}">
        <p14:creationId xmlns:p14="http://schemas.microsoft.com/office/powerpoint/2010/main" val="1171407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BİZLER NELER YAPABİLİRİZ?</a:t>
            </a:r>
            <a:r>
              <a:rPr lang="tr-TR" dirty="0"/>
              <a:t/>
            </a:r>
            <a:br>
              <a:rPr lang="tr-TR" dirty="0"/>
            </a:br>
            <a:endParaRPr lang="tr-TR" dirty="0"/>
          </a:p>
        </p:txBody>
      </p:sp>
      <p:sp>
        <p:nvSpPr>
          <p:cNvPr id="3" name="İçerik Yer Tutucusu 2"/>
          <p:cNvSpPr>
            <a:spLocks noGrp="1"/>
          </p:cNvSpPr>
          <p:nvPr>
            <p:ph sz="half" idx="1"/>
          </p:nvPr>
        </p:nvSpPr>
        <p:spPr>
          <a:xfrm>
            <a:off x="93785" y="1825625"/>
            <a:ext cx="5181600" cy="4351338"/>
          </a:xfrm>
        </p:spPr>
        <p:txBody>
          <a:bodyPr>
            <a:normAutofit/>
          </a:bodyPr>
          <a:lstStyle/>
          <a:p>
            <a:r>
              <a:rPr lang="tr-TR" dirty="0"/>
              <a:t>Öz disiplin; duygu ve davranışlarımızı kontrol edebilmek ve duygularımızı düzenleyebilmektir. Okul öncesi çocukların okula uyumlarında duygu düzenleme becerileri önem taşımaktadır. Bu ise duygusal yeterlilikle alakalı bir durumdur. Duygusal yeterlilik sosyal ve akademik başarı için çok önemlidir.</a:t>
            </a:r>
          </a:p>
          <a:p>
            <a:r>
              <a:rPr lang="tr-TR" dirty="0"/>
              <a:t>Bu nedenle çocukların duygusal yeterlilikleri nasıl geliştirdiklerini anlamak önemlidir.</a:t>
            </a:r>
          </a:p>
        </p:txBody>
      </p:sp>
      <p:sp>
        <p:nvSpPr>
          <p:cNvPr id="4" name="İçerik Yer Tutucusu 3"/>
          <p:cNvSpPr>
            <a:spLocks noGrp="1"/>
          </p:cNvSpPr>
          <p:nvPr>
            <p:ph sz="half" idx="2"/>
          </p:nvPr>
        </p:nvSpPr>
        <p:spPr/>
        <p:txBody>
          <a:bodyPr>
            <a:normAutofit/>
          </a:bodyPr>
          <a:lstStyle/>
          <a:p>
            <a:endParaRPr lang="tr-TR" dirty="0"/>
          </a:p>
        </p:txBody>
      </p:sp>
      <p:pic>
        <p:nvPicPr>
          <p:cNvPr id="7" name="Picture 15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9970" y="3185353"/>
            <a:ext cx="5001340" cy="292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088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4"/>
          <p:cNvSpPr>
            <a:spLocks noGrp="1" noChangeArrowheads="1"/>
          </p:cNvSpPr>
          <p:nvPr>
            <p:ph type="title"/>
          </p:nvPr>
        </p:nvSpPr>
        <p:spPr bwMode="auto">
          <a:xfrm>
            <a:off x="2250831" y="470632"/>
            <a:ext cx="7807569" cy="1059229"/>
          </a:xfrm>
          <a:prstGeom prst="rect">
            <a:avLst/>
          </a:prstGeom>
          <a:solidFill>
            <a:srgbClr val="F4172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tr-TR" dirty="0" smtClean="0">
                <a:solidFill>
                  <a:schemeClr val="tx1"/>
                </a:solidFill>
              </a:rPr>
              <a:t>ÖZ DİSİPLİN </a:t>
            </a:r>
            <a:endParaRPr lang="tr-TR" dirty="0">
              <a:solidFill>
                <a:schemeClr val="tx1"/>
              </a:solidFill>
            </a:endParaRPr>
          </a:p>
        </p:txBody>
      </p:sp>
      <p:sp>
        <p:nvSpPr>
          <p:cNvPr id="5" name="Rectangle 154"/>
          <p:cNvSpPr>
            <a:spLocks noGrp="1" noChangeArrowheads="1"/>
          </p:cNvSpPr>
          <p:nvPr>
            <p:ph sz="half" idx="1"/>
          </p:nvPr>
        </p:nvSpPr>
        <p:spPr bwMode="auto">
          <a:prstGeom prst="rect">
            <a:avLst/>
          </a:prstGeom>
          <a:solidFill>
            <a:srgbClr val="F41723"/>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tr-TR" dirty="0" smtClean="0"/>
          </a:p>
          <a:p>
            <a:r>
              <a:rPr lang="tr-TR" dirty="0">
                <a:solidFill>
                  <a:schemeClr val="tx1"/>
                </a:solidFill>
              </a:rPr>
              <a:t>D U Y G U </a:t>
            </a:r>
            <a:r>
              <a:rPr lang="tr-TR" dirty="0" smtClean="0">
                <a:solidFill>
                  <a:schemeClr val="tx1"/>
                </a:solidFill>
              </a:rPr>
              <a:t> D </a:t>
            </a:r>
            <a:r>
              <a:rPr lang="tr-TR" dirty="0">
                <a:solidFill>
                  <a:schemeClr val="tx1"/>
                </a:solidFill>
              </a:rPr>
              <a:t>Ü Z E N L EME </a:t>
            </a:r>
            <a:r>
              <a:rPr lang="tr-TR" dirty="0" smtClean="0">
                <a:solidFill>
                  <a:schemeClr val="tx1"/>
                </a:solidFill>
              </a:rPr>
              <a:t>            S </a:t>
            </a:r>
            <a:r>
              <a:rPr lang="tr-TR" dirty="0">
                <a:solidFill>
                  <a:schemeClr val="tx1"/>
                </a:solidFill>
              </a:rPr>
              <a:t>O S Y A </a:t>
            </a:r>
            <a:r>
              <a:rPr lang="tr-TR" dirty="0" smtClean="0">
                <a:solidFill>
                  <a:schemeClr val="tx1"/>
                </a:solidFill>
              </a:rPr>
              <a:t>L   </a:t>
            </a:r>
            <a:r>
              <a:rPr lang="tr-TR" dirty="0">
                <a:solidFill>
                  <a:schemeClr val="tx1"/>
                </a:solidFill>
              </a:rPr>
              <a:t>Y E T K İ N L İ Ğ İ </a:t>
            </a:r>
            <a:r>
              <a:rPr lang="tr-TR" dirty="0" smtClean="0">
                <a:solidFill>
                  <a:schemeClr val="tx1"/>
                </a:solidFill>
              </a:rPr>
              <a:t>        E </a:t>
            </a:r>
            <a:r>
              <a:rPr lang="tr-TR" dirty="0">
                <a:solidFill>
                  <a:schemeClr val="tx1"/>
                </a:solidFill>
              </a:rPr>
              <a:t>T K İ L EMEKTEDİR</a:t>
            </a:r>
            <a:endParaRPr lang="tr-TR" dirty="0" smtClean="0">
              <a:solidFill>
                <a:schemeClr val="tx1"/>
              </a:solidFill>
            </a:endParaRPr>
          </a:p>
          <a:p>
            <a:r>
              <a:rPr lang="tr-TR" dirty="0" smtClean="0">
                <a:solidFill>
                  <a:schemeClr val="tx1"/>
                </a:solidFill>
              </a:rPr>
              <a:t>Duygu </a:t>
            </a:r>
            <a:r>
              <a:rPr lang="tr-TR" dirty="0">
                <a:solidFill>
                  <a:schemeClr val="tx1"/>
                </a:solidFill>
              </a:rPr>
              <a:t>düzenlemede başarısız olan okul öncesi çocuklar düşük düzeyde sosyal yetkinliğe ve davranış sorunlarına sahip olabilmektedir</a:t>
            </a:r>
          </a:p>
        </p:txBody>
      </p:sp>
      <p:sp>
        <p:nvSpPr>
          <p:cNvPr id="4" name="İçerik Yer Tutucusu 3"/>
          <p:cNvSpPr>
            <a:spLocks noGrp="1"/>
          </p:cNvSpPr>
          <p:nvPr>
            <p:ph sz="half" idx="2"/>
          </p:nvPr>
        </p:nvSpPr>
        <p:spPr/>
        <p:txBody>
          <a:bodyPr>
            <a:normAutofit/>
          </a:bodyPr>
          <a:lstStyle/>
          <a:p>
            <a:r>
              <a:rPr lang="tr-TR" dirty="0"/>
              <a:t>D U Y G U L A R I N </a:t>
            </a:r>
            <a:r>
              <a:rPr lang="tr-TR" dirty="0" smtClean="0"/>
              <a:t>I                       </a:t>
            </a:r>
            <a:r>
              <a:rPr lang="tr-TR" dirty="0"/>
              <a:t>D Ü Z E N L E Y E B İ L E </a:t>
            </a:r>
            <a:r>
              <a:rPr lang="tr-TR" dirty="0" smtClean="0"/>
              <a:t>N              </a:t>
            </a:r>
            <a:r>
              <a:rPr lang="tr-TR" dirty="0"/>
              <a:t>Ç O C U K L A R</a:t>
            </a:r>
          </a:p>
          <a:p>
            <a:r>
              <a:rPr lang="tr-TR" dirty="0"/>
              <a:t>Sosyal etkileşimler esnasında daha fazla olumlu etkileşimler kurmaktadır. Mutlu, öfkesini kontrol edebilen okul öncesi ve ilkokul çocukları öğretmenleri tarafından işbirlikçi ve arkadaş canlısı olarak tanımlanmakta, akranları tarafından sevilmektedirler.</a:t>
            </a:r>
          </a:p>
        </p:txBody>
      </p:sp>
    </p:spTree>
    <p:extLst>
      <p:ext uri="{BB962C8B-B14F-4D97-AF65-F5344CB8AC3E}">
        <p14:creationId xmlns:p14="http://schemas.microsoft.com/office/powerpoint/2010/main" val="578961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4800" b="1" dirty="0" smtClean="0">
                <a:solidFill>
                  <a:srgbClr val="FF0000"/>
                </a:solidFill>
              </a:rPr>
              <a:t>Öz Disiplin </a:t>
            </a:r>
            <a:r>
              <a:rPr lang="tr-TR" sz="4800" b="1" dirty="0">
                <a:solidFill>
                  <a:srgbClr val="FF0000"/>
                </a:solidFill>
              </a:rPr>
              <a:t>G</a:t>
            </a:r>
            <a:r>
              <a:rPr lang="tr-TR" sz="4800" b="1" dirty="0" smtClean="0">
                <a:solidFill>
                  <a:srgbClr val="FF0000"/>
                </a:solidFill>
              </a:rPr>
              <a:t>eliştirme Yolları</a:t>
            </a:r>
            <a:endParaRPr lang="tr-TR" sz="4800" b="1" dirty="0">
              <a:solidFill>
                <a:srgbClr val="FF0000"/>
              </a:solidFill>
            </a:endParaRPr>
          </a:p>
        </p:txBody>
      </p:sp>
      <p:sp>
        <p:nvSpPr>
          <p:cNvPr id="3" name="İçerik Yer Tutucusu 2"/>
          <p:cNvSpPr>
            <a:spLocks noGrp="1"/>
          </p:cNvSpPr>
          <p:nvPr>
            <p:ph sz="half" idx="1"/>
          </p:nvPr>
        </p:nvSpPr>
        <p:spPr/>
        <p:txBody>
          <a:bodyPr/>
          <a:lstStyle/>
          <a:p>
            <a:r>
              <a:rPr lang="tr-TR" b="1" dirty="0"/>
              <a:t>DUYGULARI İFADE </a:t>
            </a:r>
            <a:r>
              <a:rPr lang="tr-TR" b="1" dirty="0" smtClean="0"/>
              <a:t>ETME</a:t>
            </a:r>
            <a:endParaRPr lang="tr-TR" dirty="0"/>
          </a:p>
          <a:p>
            <a:r>
              <a:rPr lang="tr-TR" dirty="0"/>
              <a:t>Öğretmenler, çocukları duyguları ifade etme ve duygular hakkında konuşma açısından cesaretlendirmelidir.</a:t>
            </a:r>
          </a:p>
        </p:txBody>
      </p:sp>
      <p:sp>
        <p:nvSpPr>
          <p:cNvPr id="4" name="İçerik Yer Tutucusu 3"/>
          <p:cNvSpPr>
            <a:spLocks noGrp="1"/>
          </p:cNvSpPr>
          <p:nvPr>
            <p:ph sz="half" idx="2"/>
          </p:nvPr>
        </p:nvSpPr>
        <p:spPr/>
        <p:txBody>
          <a:bodyPr/>
          <a:lstStyle/>
          <a:p>
            <a:r>
              <a:rPr lang="tr-TR" b="1" dirty="0"/>
              <a:t>DUYGULARI </a:t>
            </a:r>
            <a:r>
              <a:rPr lang="tr-TR" b="1" dirty="0" smtClean="0"/>
              <a:t>TANIMA</a:t>
            </a:r>
          </a:p>
          <a:p>
            <a:r>
              <a:rPr lang="tr-TR" dirty="0" smtClean="0"/>
              <a:t>duyguları </a:t>
            </a:r>
            <a:r>
              <a:rPr lang="tr-TR" dirty="0"/>
              <a:t>tanıma, doğru bir şekilde adlandırma, hissettiği duyguyu fark etme, duyguları ifade etme ve düzenlemeye yönelik etkinlikler hazırlayarak, duygu düzenleme becerilerini destekleyebilir.</a:t>
            </a:r>
          </a:p>
          <a:p>
            <a:endParaRPr lang="tr-TR" dirty="0"/>
          </a:p>
        </p:txBody>
      </p:sp>
      <p:grpSp>
        <p:nvGrpSpPr>
          <p:cNvPr id="5" name="Group 139"/>
          <p:cNvGrpSpPr>
            <a:grpSpLocks/>
          </p:cNvGrpSpPr>
          <p:nvPr/>
        </p:nvGrpSpPr>
        <p:grpSpPr bwMode="auto">
          <a:xfrm>
            <a:off x="1592636" y="4484077"/>
            <a:ext cx="3002243" cy="1406768"/>
            <a:chOff x="0" y="0"/>
            <a:chExt cx="14241" cy="8772"/>
          </a:xfrm>
        </p:grpSpPr>
        <p:sp>
          <p:nvSpPr>
            <p:cNvPr id="6" name="AutoShape 141"/>
            <p:cNvSpPr>
              <a:spLocks/>
            </p:cNvSpPr>
            <p:nvPr/>
          </p:nvSpPr>
          <p:spPr bwMode="auto">
            <a:xfrm>
              <a:off x="0" y="0"/>
              <a:ext cx="14241" cy="8771"/>
            </a:xfrm>
            <a:custGeom>
              <a:avLst/>
              <a:gdLst>
                <a:gd name="T0" fmla="*/ 2955 w 14241"/>
                <a:gd name="T1" fmla="*/ 0 h 8771"/>
                <a:gd name="T2" fmla="*/ 0 w 14241"/>
                <a:gd name="T3" fmla="*/ 0 h 8771"/>
                <a:gd name="T4" fmla="*/ 0 w 14241"/>
                <a:gd name="T5" fmla="*/ 2955 h 8771"/>
                <a:gd name="T6" fmla="*/ 2955 w 14241"/>
                <a:gd name="T7" fmla="*/ 2955 h 8771"/>
                <a:gd name="T8" fmla="*/ 2955 w 14241"/>
                <a:gd name="T9" fmla="*/ 0 h 8771"/>
                <a:gd name="T10" fmla="*/ 14241 w 14241"/>
                <a:gd name="T11" fmla="*/ 5815 h 8771"/>
                <a:gd name="T12" fmla="*/ 11286 w 14241"/>
                <a:gd name="T13" fmla="*/ 5815 h 8771"/>
                <a:gd name="T14" fmla="*/ 11286 w 14241"/>
                <a:gd name="T15" fmla="*/ 8770 h 8771"/>
                <a:gd name="T16" fmla="*/ 14241 w 14241"/>
                <a:gd name="T17" fmla="*/ 8770 h 8771"/>
                <a:gd name="T18" fmla="*/ 14241 w 14241"/>
                <a:gd name="T19" fmla="*/ 5815 h 8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41" h="8771">
                  <a:moveTo>
                    <a:pt x="2955" y="0"/>
                  </a:moveTo>
                  <a:lnTo>
                    <a:pt x="0" y="0"/>
                  </a:lnTo>
                  <a:lnTo>
                    <a:pt x="0" y="2955"/>
                  </a:lnTo>
                  <a:lnTo>
                    <a:pt x="2955" y="2955"/>
                  </a:lnTo>
                  <a:lnTo>
                    <a:pt x="2955" y="0"/>
                  </a:lnTo>
                  <a:close/>
                  <a:moveTo>
                    <a:pt x="14241" y="5815"/>
                  </a:moveTo>
                  <a:lnTo>
                    <a:pt x="11286" y="5815"/>
                  </a:lnTo>
                  <a:lnTo>
                    <a:pt x="11286" y="8770"/>
                  </a:lnTo>
                  <a:lnTo>
                    <a:pt x="14241" y="8770"/>
                  </a:lnTo>
                  <a:lnTo>
                    <a:pt x="14241" y="5815"/>
                  </a:lnTo>
                  <a:close/>
                </a:path>
              </a:pathLst>
            </a:custGeom>
            <a:solidFill>
              <a:srgbClr val="8A13D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tr-TR"/>
            </a:p>
          </p:txBody>
        </p:sp>
        <p:pic>
          <p:nvPicPr>
            <p:cNvPr id="7" name="Picture 1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 y="132"/>
              <a:ext cx="12960" cy="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3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488" y="4505246"/>
            <a:ext cx="1821882" cy="177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943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FF0000"/>
                </a:solidFill>
              </a:rPr>
              <a:t>Öz D</a:t>
            </a:r>
            <a:r>
              <a:rPr lang="tr-TR" b="1" dirty="0" smtClean="0">
                <a:solidFill>
                  <a:srgbClr val="FF0000"/>
                </a:solidFill>
              </a:rPr>
              <a:t>isiplin Geliştirme </a:t>
            </a:r>
            <a:r>
              <a:rPr lang="tr-TR" b="1" dirty="0">
                <a:solidFill>
                  <a:srgbClr val="FF0000"/>
                </a:solidFill>
              </a:rPr>
              <a:t>Yolları</a:t>
            </a:r>
            <a:endParaRPr lang="tr-TR" dirty="0">
              <a:solidFill>
                <a:srgbClr val="FF0000"/>
              </a:solidFill>
            </a:endParaRPr>
          </a:p>
        </p:txBody>
      </p:sp>
      <p:sp>
        <p:nvSpPr>
          <p:cNvPr id="3" name="İçerik Yer Tutucusu 2"/>
          <p:cNvSpPr>
            <a:spLocks noGrp="1"/>
          </p:cNvSpPr>
          <p:nvPr>
            <p:ph sz="half" idx="1"/>
          </p:nvPr>
        </p:nvSpPr>
        <p:spPr>
          <a:xfrm>
            <a:off x="460131" y="1930399"/>
            <a:ext cx="4217377" cy="2726077"/>
          </a:xfrm>
        </p:spPr>
        <p:txBody>
          <a:bodyPr>
            <a:normAutofit/>
          </a:bodyPr>
          <a:lstStyle/>
          <a:p>
            <a:r>
              <a:rPr lang="tr-TR" b="1" dirty="0"/>
              <a:t>DUYGULARI DÜZENLEME</a:t>
            </a:r>
          </a:p>
          <a:p>
            <a:r>
              <a:rPr lang="tr-TR" dirty="0"/>
              <a:t>çocuklarının akranları ile etkileşimli oyun davranışlarını gözlemleyerek, duygularını sosyal açıdan kabul edilebilir şekilde düzenleyemeyen çocukları belirleyip, bu çocuklarla duygu düzenleme becerisini destekleyen etkinlikler planlayabilir</a:t>
            </a:r>
            <a:r>
              <a:rPr lang="tr-TR" dirty="0" smtClean="0"/>
              <a:t>.</a:t>
            </a:r>
          </a:p>
          <a:p>
            <a:endParaRPr lang="tr-TR" dirty="0"/>
          </a:p>
          <a:p>
            <a:endParaRPr lang="tr-TR" dirty="0" smtClean="0"/>
          </a:p>
          <a:p>
            <a:endParaRPr lang="tr-TR" dirty="0"/>
          </a:p>
        </p:txBody>
      </p:sp>
      <p:sp>
        <p:nvSpPr>
          <p:cNvPr id="4" name="İçerik Yer Tutucusu 3"/>
          <p:cNvSpPr>
            <a:spLocks noGrp="1"/>
          </p:cNvSpPr>
          <p:nvPr>
            <p:ph sz="half" idx="2"/>
          </p:nvPr>
        </p:nvSpPr>
        <p:spPr/>
        <p:txBody>
          <a:bodyPr>
            <a:normAutofit/>
          </a:bodyPr>
          <a:lstStyle/>
          <a:p>
            <a:r>
              <a:rPr lang="tr-TR" b="1" dirty="0"/>
              <a:t>ETKİLEŞİMLİ </a:t>
            </a:r>
            <a:r>
              <a:rPr lang="tr-TR" b="1" dirty="0" smtClean="0"/>
              <a:t>OYUN</a:t>
            </a:r>
            <a:endParaRPr lang="tr-TR" dirty="0"/>
          </a:p>
          <a:p>
            <a:r>
              <a:rPr lang="tr-TR" dirty="0"/>
              <a:t>etkileşimli oyun oynayabilecekleri ortamlar ve gruplar sağlayarak akran oyunu bağlamında sosyal becerilerini destekleyebilir</a:t>
            </a:r>
            <a:r>
              <a:rPr lang="tr-TR" dirty="0" smtClean="0"/>
              <a:t>.</a:t>
            </a:r>
          </a:p>
          <a:p>
            <a:endParaRPr lang="tr-TR" dirty="0"/>
          </a:p>
          <a:p>
            <a:endParaRPr lang="tr-TR" dirty="0"/>
          </a:p>
        </p:txBody>
      </p:sp>
      <p:pic>
        <p:nvPicPr>
          <p:cNvPr id="8" name="Picture 12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877" y="4976446"/>
            <a:ext cx="5257800" cy="1024671"/>
          </a:xfrm>
          <a:prstGeom prst="rect">
            <a:avLst/>
          </a:prstGeom>
          <a:noFill/>
          <a:ln>
            <a:noFill/>
          </a:ln>
          <a:extLst/>
        </p:spPr>
      </p:pic>
      <p:pic>
        <p:nvPicPr>
          <p:cNvPr id="9" name="Picture 1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2108" y="3869033"/>
            <a:ext cx="3464168" cy="260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860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smtClean="0">
                <a:solidFill>
                  <a:srgbClr val="FF0000"/>
                </a:solidFill>
              </a:rPr>
              <a:t>Öz </a:t>
            </a:r>
            <a:r>
              <a:rPr lang="tr-TR" b="1" smtClean="0">
                <a:solidFill>
                  <a:srgbClr val="FF0000"/>
                </a:solidFill>
              </a:rPr>
              <a:t>Disiplin </a:t>
            </a:r>
            <a:r>
              <a:rPr lang="tr-TR" b="1" dirty="0">
                <a:solidFill>
                  <a:srgbClr val="FF0000"/>
                </a:solidFill>
              </a:rPr>
              <a:t>G</a:t>
            </a:r>
            <a:r>
              <a:rPr lang="tr-TR" b="1" smtClean="0">
                <a:solidFill>
                  <a:srgbClr val="FF0000"/>
                </a:solidFill>
              </a:rPr>
              <a:t>eliştirme </a:t>
            </a:r>
            <a:r>
              <a:rPr lang="tr-TR" b="1" dirty="0" smtClean="0">
                <a:solidFill>
                  <a:srgbClr val="FF0000"/>
                </a:solidFill>
              </a:rPr>
              <a:t>Yolları</a:t>
            </a:r>
            <a:endParaRPr lang="tr-TR" dirty="0"/>
          </a:p>
        </p:txBody>
      </p:sp>
      <p:sp>
        <p:nvSpPr>
          <p:cNvPr id="3" name="İçerik Yer Tutucusu 2"/>
          <p:cNvSpPr>
            <a:spLocks noGrp="1"/>
          </p:cNvSpPr>
          <p:nvPr>
            <p:ph sz="half" idx="1"/>
          </p:nvPr>
        </p:nvSpPr>
        <p:spPr/>
        <p:txBody>
          <a:bodyPr>
            <a:normAutofit/>
          </a:bodyPr>
          <a:lstStyle/>
          <a:p>
            <a:r>
              <a:rPr lang="tr-TR" b="1" dirty="0"/>
              <a:t>MODEL </a:t>
            </a:r>
            <a:r>
              <a:rPr lang="tr-TR" b="1" dirty="0" smtClean="0"/>
              <a:t>OLMAK</a:t>
            </a:r>
            <a:endParaRPr lang="tr-TR" dirty="0"/>
          </a:p>
          <a:p>
            <a:r>
              <a:rPr lang="tr-TR" dirty="0"/>
              <a:t>Sosyal	öğrenmenin	</a:t>
            </a:r>
            <a:r>
              <a:rPr lang="tr-TR" dirty="0" smtClean="0"/>
              <a:t>gücünü kullanarak </a:t>
            </a:r>
            <a:r>
              <a:rPr lang="tr-TR" dirty="0"/>
              <a:t>çocuklarımıza örnek </a:t>
            </a:r>
            <a:r>
              <a:rPr lang="tr-TR" dirty="0" smtClean="0"/>
              <a:t>olabiliriz.</a:t>
            </a:r>
          </a:p>
          <a:p>
            <a:endParaRPr lang="tr-TR" dirty="0"/>
          </a:p>
          <a:p>
            <a:endParaRPr lang="tr-TR" dirty="0"/>
          </a:p>
        </p:txBody>
      </p:sp>
      <p:sp>
        <p:nvSpPr>
          <p:cNvPr id="4" name="İçerik Yer Tutucusu 3"/>
          <p:cNvSpPr>
            <a:spLocks noGrp="1"/>
          </p:cNvSpPr>
          <p:nvPr>
            <p:ph sz="half" idx="2"/>
          </p:nvPr>
        </p:nvSpPr>
        <p:spPr>
          <a:xfrm>
            <a:off x="6172199" y="1825625"/>
            <a:ext cx="5345723" cy="2306760"/>
          </a:xfrm>
        </p:spPr>
        <p:txBody>
          <a:bodyPr>
            <a:normAutofit/>
          </a:bodyPr>
          <a:lstStyle/>
          <a:p>
            <a:r>
              <a:rPr lang="tr-TR" b="1" dirty="0"/>
              <a:t>YAŞINA UYGUN KURALLAR</a:t>
            </a:r>
          </a:p>
          <a:p>
            <a:r>
              <a:rPr lang="tr-TR" dirty="0"/>
              <a:t>Bireylerin psikolojik </a:t>
            </a:r>
            <a:r>
              <a:rPr lang="tr-TR" dirty="0" smtClean="0"/>
              <a:t>ihtiyaçları </a:t>
            </a:r>
            <a:r>
              <a:rPr lang="tr-TR" dirty="0"/>
              <a:t>da çeşitlidir ve bunlardan bir tanesi kontrol ihtiyacıdır. Çocuğun yaşına uygun olarak konan kurallar ve sınırlar çocuğun kendini kontrol etme ihtiyacını karşılayacağından öz disiplini de gelişmeye başlayacaktır</a:t>
            </a:r>
            <a:r>
              <a:rPr lang="tr-TR" dirty="0" smtClean="0"/>
              <a:t>.</a:t>
            </a:r>
          </a:p>
          <a:p>
            <a:endParaRPr lang="tr-TR" dirty="0"/>
          </a:p>
          <a:p>
            <a:endParaRPr lang="tr-TR" dirty="0"/>
          </a:p>
        </p:txBody>
      </p:sp>
      <p:pic>
        <p:nvPicPr>
          <p:cNvPr id="5" name="Picture 10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365" y="3587262"/>
            <a:ext cx="4150604" cy="301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1091" y="4132385"/>
            <a:ext cx="3393832" cy="258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842589"/>
      </p:ext>
    </p:extLst>
  </p:cSld>
  <p:clrMapOvr>
    <a:masterClrMapping/>
  </p:clrMapOvr>
  <p:timing>
    <p:tnLst>
      <p:par>
        <p:cTn id="1" dur="indefinite" restart="never" nodeType="tmRoot"/>
      </p:par>
    </p:tnLst>
  </p:timing>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85</TotalTime>
  <Words>722</Words>
  <Application>Microsoft Office PowerPoint</Application>
  <PresentationFormat>Geniş ekran</PresentationFormat>
  <Paragraphs>68</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Trebuchet MS</vt:lpstr>
      <vt:lpstr>Wingdings 3</vt:lpstr>
      <vt:lpstr>Yüzeyler</vt:lpstr>
      <vt:lpstr> ÇOCUKLARDA ÖZ DİSİPLİN </vt:lpstr>
      <vt:lpstr>ÖZ DİSİPLİN / ÖZ DÜZENLEME</vt:lpstr>
      <vt:lpstr>NEDEN    ÖZ DİSİPLİN   </vt:lpstr>
      <vt:lpstr>NASIL GELİŞiR </vt:lpstr>
      <vt:lpstr>BİZLER NELER YAPABİLİRİZ? </vt:lpstr>
      <vt:lpstr>ÖZ DİSİPLİN </vt:lpstr>
      <vt:lpstr>Öz Disiplin Geliştirme Yolları</vt:lpstr>
      <vt:lpstr>Öz Disiplin Geliştirme Yolları</vt:lpstr>
      <vt:lpstr>Öz Disiplin Geliştirme Yolları</vt:lpstr>
      <vt:lpstr>Öz Disiplin Geliştirme Yolları</vt:lpstr>
      <vt:lpstr>Öz Disiplin Geliştirme Yolları</vt:lpstr>
      <vt:lpstr>Öz Disiplin Geliştirme Yolları</vt:lpstr>
      <vt:lpstr>Öz Disiplin Geliştirme Yolları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ÖZ DİSİPLİN </dc:title>
  <dc:creator>TR</dc:creator>
  <cp:lastModifiedBy>TR</cp:lastModifiedBy>
  <cp:revision>11</cp:revision>
  <dcterms:created xsi:type="dcterms:W3CDTF">2022-10-31T06:36:42Z</dcterms:created>
  <dcterms:modified xsi:type="dcterms:W3CDTF">2022-11-02T07:53:38Z</dcterms:modified>
</cp:coreProperties>
</file>